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4"/>
  </p:sldMasterIdLst>
  <p:notesMasterIdLst>
    <p:notesMasterId r:id="rId6"/>
  </p:notesMasterIdLst>
  <p:sldIdLst>
    <p:sldId id="264" r:id="rId5"/>
  </p:sldIdLst>
  <p:sldSz cx="7775575" cy="10907713"/>
  <p:notesSz cx="9866313" cy="142954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EFF"/>
    <a:srgbClr val="68AEF2"/>
    <a:srgbClr val="79BDFF"/>
    <a:srgbClr val="D8D8D8"/>
    <a:srgbClr val="00E5FF"/>
    <a:srgbClr val="062133"/>
    <a:srgbClr val="5B9BD5"/>
    <a:srgbClr val="3333FF"/>
    <a:srgbClr val="FF5050"/>
    <a:srgbClr val="FF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2A278C-3C44-437E-8E24-8044A78CA898}" v="33" dt="2024-03-28T09:49:08.91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35" autoAdjust="0"/>
    <p:restoredTop sz="94660"/>
  </p:normalViewPr>
  <p:slideViewPr>
    <p:cSldViewPr snapToGrid="0">
      <p:cViewPr varScale="1">
        <p:scale>
          <a:sx n="72" d="100"/>
          <a:sy n="72" d="100"/>
        </p:scale>
        <p:origin x="3264" y="84"/>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2" cy="717254"/>
          </a:xfrm>
          <a:prstGeom prst="rect">
            <a:avLst/>
          </a:prstGeom>
        </p:spPr>
        <p:txBody>
          <a:bodyPr vert="horz" lIns="132140" tIns="66070" rIns="132140" bIns="66070"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29" y="0"/>
            <a:ext cx="4275402" cy="717254"/>
          </a:xfrm>
          <a:prstGeom prst="rect">
            <a:avLst/>
          </a:prstGeom>
        </p:spPr>
        <p:txBody>
          <a:bodyPr vert="horz" lIns="132140" tIns="66070" rIns="132140" bIns="66070" rtlCol="0"/>
          <a:lstStyle>
            <a:lvl1pPr algn="r">
              <a:defRPr sz="1700"/>
            </a:lvl1pPr>
          </a:lstStyle>
          <a:p>
            <a:fld id="{70F99883-74AE-4A2C-81B7-5B86A08198C0}" type="datetimeFigureOut">
              <a:rPr kumimoji="1" lang="ja-JP" altLang="en-US" smtClean="0"/>
              <a:t>2024/4/5</a:t>
            </a:fld>
            <a:endParaRPr kumimoji="1" lang="ja-JP" altLang="en-US"/>
          </a:p>
        </p:txBody>
      </p:sp>
      <p:sp>
        <p:nvSpPr>
          <p:cNvPr id="4" name="スライド イメージ プレースホルダー 3"/>
          <p:cNvSpPr>
            <a:spLocks noGrp="1" noRot="1" noChangeAspect="1"/>
          </p:cNvSpPr>
          <p:nvPr>
            <p:ph type="sldImg" idx="2"/>
          </p:nvPr>
        </p:nvSpPr>
        <p:spPr>
          <a:xfrm>
            <a:off x="3213100" y="1785938"/>
            <a:ext cx="3440113" cy="4826000"/>
          </a:xfrm>
          <a:prstGeom prst="rect">
            <a:avLst/>
          </a:prstGeom>
          <a:noFill/>
          <a:ln w="12700">
            <a:solidFill>
              <a:prstClr val="black"/>
            </a:solidFill>
          </a:ln>
        </p:spPr>
        <p:txBody>
          <a:bodyPr vert="horz" lIns="132140" tIns="66070" rIns="132140" bIns="66070" rtlCol="0" anchor="ctr"/>
          <a:lstStyle/>
          <a:p>
            <a:endParaRPr lang="ja-JP" altLang="en-US"/>
          </a:p>
        </p:txBody>
      </p:sp>
      <p:sp>
        <p:nvSpPr>
          <p:cNvPr id="5" name="ノート プレースホルダー 4"/>
          <p:cNvSpPr>
            <a:spLocks noGrp="1"/>
          </p:cNvSpPr>
          <p:nvPr>
            <p:ph type="body" sz="quarter" idx="3"/>
          </p:nvPr>
        </p:nvSpPr>
        <p:spPr>
          <a:xfrm>
            <a:off x="986632" y="6879681"/>
            <a:ext cx="7893050" cy="5628828"/>
          </a:xfrm>
          <a:prstGeom prst="rect">
            <a:avLst/>
          </a:prstGeom>
        </p:spPr>
        <p:txBody>
          <a:bodyPr vert="horz" lIns="132140" tIns="66070" rIns="132140" bIns="660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13578187"/>
            <a:ext cx="4275402" cy="717253"/>
          </a:xfrm>
          <a:prstGeom prst="rect">
            <a:avLst/>
          </a:prstGeom>
        </p:spPr>
        <p:txBody>
          <a:bodyPr vert="horz" lIns="132140" tIns="66070" rIns="132140" bIns="6607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29" y="13578187"/>
            <a:ext cx="4275402" cy="717253"/>
          </a:xfrm>
          <a:prstGeom prst="rect">
            <a:avLst/>
          </a:prstGeom>
        </p:spPr>
        <p:txBody>
          <a:bodyPr vert="horz" lIns="132140" tIns="66070" rIns="132140" bIns="66070" rtlCol="0" anchor="b"/>
          <a:lstStyle>
            <a:lvl1pPr algn="r">
              <a:defRPr sz="17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4/5/2024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4/5/2024</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39E32F4-849B-9C7F-7365-9C6ABF12D4FA}"/>
              </a:ext>
            </a:extLst>
          </p:cNvPr>
          <p:cNvSpPr/>
          <p:nvPr/>
        </p:nvSpPr>
        <p:spPr>
          <a:xfrm>
            <a:off x="0" y="0"/>
            <a:ext cx="7775575" cy="10907713"/>
          </a:xfrm>
          <a:prstGeom prst="rect">
            <a:avLst/>
          </a:prstGeom>
          <a:solidFill>
            <a:srgbClr val="062133"/>
          </a:solidFill>
          <a:ln>
            <a:solidFill>
              <a:srgbClr val="0621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Light" panose="020B0300000000000000" pitchFamily="50" charset="-128"/>
              <a:ea typeface="游ゴシック Light" panose="020B0300000000000000" pitchFamily="50" charset="-128"/>
            </a:endParaRPr>
          </a:p>
        </p:txBody>
      </p:sp>
      <p:pic>
        <p:nvPicPr>
          <p:cNvPr id="5" name="図 4">
            <a:extLst>
              <a:ext uri="{FF2B5EF4-FFF2-40B4-BE49-F238E27FC236}">
                <a16:creationId xmlns:a16="http://schemas.microsoft.com/office/drawing/2014/main" id="{6C574124-276A-DCE7-1487-FBB00A2EBF83}"/>
              </a:ext>
            </a:extLst>
          </p:cNvPr>
          <p:cNvPicPr>
            <a:picLocks noChangeAspect="1"/>
          </p:cNvPicPr>
          <p:nvPr/>
        </p:nvPicPr>
        <p:blipFill>
          <a:blip r:embed="rId2">
            <a:alphaModFix amt="20000"/>
          </a:blip>
          <a:stretch>
            <a:fillRect/>
          </a:stretch>
        </p:blipFill>
        <p:spPr>
          <a:xfrm>
            <a:off x="-3" y="0"/>
            <a:ext cx="7775575" cy="10907725"/>
          </a:xfrm>
          <a:prstGeom prst="rect">
            <a:avLst/>
          </a:prstGeom>
        </p:spPr>
      </p:pic>
      <p:sp>
        <p:nvSpPr>
          <p:cNvPr id="18" name="テキスト ボックス 17">
            <a:extLst>
              <a:ext uri="{FF2B5EF4-FFF2-40B4-BE49-F238E27FC236}">
                <a16:creationId xmlns:a16="http://schemas.microsoft.com/office/drawing/2014/main" id="{53C6ED87-8C46-E2FC-59E2-D8A8C9DCE257}"/>
              </a:ext>
            </a:extLst>
          </p:cNvPr>
          <p:cNvSpPr txBox="1"/>
          <p:nvPr/>
        </p:nvSpPr>
        <p:spPr>
          <a:xfrm>
            <a:off x="162906" y="1057925"/>
            <a:ext cx="6728124" cy="1200329"/>
          </a:xfrm>
          <a:prstGeom prst="rect">
            <a:avLst/>
          </a:prstGeom>
          <a:noFill/>
        </p:spPr>
        <p:txBody>
          <a:bodyPr wrap="none" rtlCol="0">
            <a:spAutoFit/>
          </a:bodyPr>
          <a:lstStyle/>
          <a:p>
            <a:r>
              <a:rPr kumimoji="1" lang="ja-JP" altLang="en-US" sz="3200" b="1" dirty="0">
                <a:solidFill>
                  <a:schemeClr val="bg1"/>
                </a:solidFill>
                <a:latin typeface="游ゴシック Light" panose="020B0300000000000000" pitchFamily="50" charset="-128"/>
                <a:ea typeface="游ゴシック Light" panose="020B0300000000000000" pitchFamily="50" charset="-128"/>
              </a:rPr>
              <a:t>～</a:t>
            </a:r>
            <a:r>
              <a:rPr kumimoji="1" lang="en-US" altLang="ja-JP" sz="3200" b="1" dirty="0">
                <a:solidFill>
                  <a:schemeClr val="bg1"/>
                </a:solidFill>
                <a:latin typeface="游ゴシック Light" panose="020B0300000000000000" pitchFamily="50" charset="-128"/>
                <a:ea typeface="游ゴシック Light" panose="020B0300000000000000" pitchFamily="50" charset="-128"/>
              </a:rPr>
              <a:t>SBT</a:t>
            </a:r>
            <a:r>
              <a:rPr kumimoji="1" lang="ja-JP" altLang="en-US" sz="3200" b="1" dirty="0">
                <a:solidFill>
                  <a:schemeClr val="bg1"/>
                </a:solidFill>
                <a:latin typeface="游ゴシック Light" panose="020B0300000000000000" pitchFamily="50" charset="-128"/>
                <a:ea typeface="游ゴシック Light" panose="020B0300000000000000" pitchFamily="50" charset="-128"/>
              </a:rPr>
              <a:t>実践～</a:t>
            </a:r>
            <a:endParaRPr kumimoji="1" lang="en-US" altLang="ja-JP" sz="3200" b="1" dirty="0">
              <a:solidFill>
                <a:schemeClr val="bg1"/>
              </a:solidFill>
              <a:latin typeface="游ゴシック Light" panose="020B0300000000000000" pitchFamily="50" charset="-128"/>
              <a:ea typeface="游ゴシック Light" panose="020B0300000000000000" pitchFamily="50" charset="-128"/>
            </a:endParaRPr>
          </a:p>
          <a:p>
            <a:r>
              <a:rPr kumimoji="1" lang="ja-JP" altLang="en-US" sz="4000" b="1" dirty="0">
                <a:solidFill>
                  <a:schemeClr val="bg1"/>
                </a:solidFill>
                <a:latin typeface="游ゴシック Light" panose="020B0300000000000000" pitchFamily="50" charset="-128"/>
                <a:ea typeface="游ゴシック Light" panose="020B0300000000000000" pitchFamily="50" charset="-128"/>
              </a:rPr>
              <a:t>症例で考える人工呼吸器離脱</a:t>
            </a:r>
            <a:endParaRPr kumimoji="1" lang="en-US" altLang="ja-JP" sz="4000" b="1" dirty="0">
              <a:solidFill>
                <a:schemeClr val="bg1"/>
              </a:solidFill>
              <a:latin typeface="游ゴシック Light" panose="020B0300000000000000" pitchFamily="50" charset="-128"/>
              <a:ea typeface="游ゴシック Light" panose="020B0300000000000000" pitchFamily="50" charset="-128"/>
            </a:endParaRPr>
          </a:p>
        </p:txBody>
      </p:sp>
      <p:sp>
        <p:nvSpPr>
          <p:cNvPr id="28" name="テキスト ボックス 27">
            <a:extLst>
              <a:ext uri="{FF2B5EF4-FFF2-40B4-BE49-F238E27FC236}">
                <a16:creationId xmlns:a16="http://schemas.microsoft.com/office/drawing/2014/main" id="{7C464145-C50B-D9D0-0A31-A0C0050E7277}"/>
              </a:ext>
            </a:extLst>
          </p:cNvPr>
          <p:cNvSpPr txBox="1"/>
          <p:nvPr/>
        </p:nvSpPr>
        <p:spPr>
          <a:xfrm>
            <a:off x="354846" y="2421718"/>
            <a:ext cx="4711958" cy="1384995"/>
          </a:xfrm>
          <a:prstGeom prst="rect">
            <a:avLst/>
          </a:prstGeom>
          <a:noFill/>
        </p:spPr>
        <p:txBody>
          <a:bodyPr wrap="square">
            <a:spAutoFit/>
          </a:bodyPr>
          <a:lstStyle/>
          <a:p>
            <a:r>
              <a:rPr lang="ja-JP" altLang="en-US" sz="1600" b="1" dirty="0">
                <a:solidFill>
                  <a:schemeClr val="bg1"/>
                </a:solidFill>
                <a:latin typeface="游ゴシック Light" panose="020B0300000000000000" pitchFamily="50" charset="-128"/>
                <a:ea typeface="游ゴシック Light" panose="020B0300000000000000" pitchFamily="50" charset="-128"/>
              </a:rPr>
              <a:t>日時：</a:t>
            </a:r>
            <a:r>
              <a:rPr lang="en-US" altLang="ja-JP" sz="2000" b="1" dirty="0">
                <a:solidFill>
                  <a:schemeClr val="bg1"/>
                </a:solidFill>
                <a:latin typeface="游ゴシック Light" panose="020B0300000000000000" pitchFamily="50" charset="-128"/>
                <a:ea typeface="游ゴシック Light" panose="020B0300000000000000" pitchFamily="50" charset="-128"/>
              </a:rPr>
              <a:t>2024</a:t>
            </a:r>
            <a:r>
              <a:rPr lang="ja-JP" altLang="en-US" sz="1600" b="1" dirty="0">
                <a:solidFill>
                  <a:schemeClr val="bg1"/>
                </a:solidFill>
                <a:latin typeface="游ゴシック Light" panose="020B0300000000000000" pitchFamily="50" charset="-128"/>
                <a:ea typeface="游ゴシック Light" panose="020B0300000000000000" pitchFamily="50" charset="-128"/>
              </a:rPr>
              <a:t>年</a:t>
            </a:r>
            <a:r>
              <a:rPr lang="en-US" altLang="ja-JP" sz="2000" b="1" dirty="0">
                <a:solidFill>
                  <a:schemeClr val="bg1"/>
                </a:solidFill>
                <a:latin typeface="游ゴシック Light" panose="020B0300000000000000" pitchFamily="50" charset="-128"/>
                <a:ea typeface="游ゴシック Light" panose="020B0300000000000000" pitchFamily="50" charset="-128"/>
              </a:rPr>
              <a:t>5</a:t>
            </a:r>
            <a:r>
              <a:rPr lang="ja-JP" altLang="en-US" sz="1600" b="1" dirty="0">
                <a:solidFill>
                  <a:schemeClr val="bg1"/>
                </a:solidFill>
                <a:latin typeface="游ゴシック Light" panose="020B0300000000000000" pitchFamily="50" charset="-128"/>
                <a:ea typeface="游ゴシック Light" panose="020B0300000000000000" pitchFamily="50" charset="-128"/>
              </a:rPr>
              <a:t>月</a:t>
            </a:r>
            <a:r>
              <a:rPr lang="en-US" altLang="ja-JP" sz="2000" b="1" dirty="0">
                <a:solidFill>
                  <a:schemeClr val="bg1"/>
                </a:solidFill>
                <a:latin typeface="游ゴシック Light" panose="020B0300000000000000" pitchFamily="50" charset="-128"/>
                <a:ea typeface="游ゴシック Light" panose="020B0300000000000000" pitchFamily="50" charset="-128"/>
              </a:rPr>
              <a:t>18</a:t>
            </a:r>
            <a:r>
              <a:rPr lang="ja-JP" altLang="en-US" sz="1600" b="1" dirty="0">
                <a:solidFill>
                  <a:schemeClr val="bg1"/>
                </a:solidFill>
                <a:latin typeface="游ゴシック Light" panose="020B0300000000000000" pitchFamily="50" charset="-128"/>
                <a:ea typeface="游ゴシック Light" panose="020B0300000000000000" pitchFamily="50" charset="-128"/>
              </a:rPr>
              <a:t>日</a:t>
            </a:r>
            <a:r>
              <a:rPr lang="en-US" altLang="ja-JP" sz="1600" b="1" dirty="0">
                <a:solidFill>
                  <a:schemeClr val="bg1"/>
                </a:solidFill>
                <a:latin typeface="游ゴシック Light" panose="020B0300000000000000" pitchFamily="50" charset="-128"/>
                <a:ea typeface="游ゴシック Light" panose="020B0300000000000000" pitchFamily="50" charset="-128"/>
              </a:rPr>
              <a:t>(</a:t>
            </a:r>
            <a:r>
              <a:rPr lang="ja-JP" altLang="en-US" sz="1600" b="1" dirty="0">
                <a:solidFill>
                  <a:schemeClr val="bg1"/>
                </a:solidFill>
                <a:latin typeface="游ゴシック Light" panose="020B0300000000000000" pitchFamily="50" charset="-128"/>
                <a:ea typeface="游ゴシック Light" panose="020B0300000000000000" pitchFamily="50" charset="-128"/>
              </a:rPr>
              <a:t>土</a:t>
            </a:r>
            <a:r>
              <a:rPr lang="en-US" altLang="ja-JP" sz="1600" b="1" dirty="0">
                <a:solidFill>
                  <a:schemeClr val="bg1"/>
                </a:solidFill>
                <a:latin typeface="游ゴシック Light" panose="020B0300000000000000" pitchFamily="50" charset="-128"/>
                <a:ea typeface="游ゴシック Light" panose="020B0300000000000000" pitchFamily="50" charset="-128"/>
              </a:rPr>
              <a:t>)</a:t>
            </a:r>
          </a:p>
          <a:p>
            <a:endParaRPr lang="en-US" altLang="ja-JP" sz="800" b="1" dirty="0">
              <a:solidFill>
                <a:schemeClr val="bg1"/>
              </a:solidFill>
              <a:latin typeface="游ゴシック Light" panose="020B0300000000000000" pitchFamily="50" charset="-128"/>
              <a:ea typeface="游ゴシック Light" panose="020B0300000000000000" pitchFamily="50" charset="-128"/>
            </a:endParaRPr>
          </a:p>
          <a:p>
            <a:r>
              <a:rPr lang="ja-JP" altLang="en-US" sz="1600" b="1" dirty="0">
                <a:solidFill>
                  <a:schemeClr val="bg1"/>
                </a:solidFill>
                <a:latin typeface="游ゴシック Light" panose="020B0300000000000000" pitchFamily="50" charset="-128"/>
                <a:ea typeface="游ゴシック Light" panose="020B0300000000000000" pitchFamily="50" charset="-128"/>
              </a:rPr>
              <a:t>　　　</a:t>
            </a:r>
            <a:r>
              <a:rPr lang="en-US" altLang="ja-JP" sz="2000" b="1" dirty="0">
                <a:solidFill>
                  <a:schemeClr val="bg1"/>
                </a:solidFill>
                <a:latin typeface="游ゴシック Light" panose="020B0300000000000000" pitchFamily="50" charset="-128"/>
                <a:ea typeface="游ゴシック Light" panose="020B0300000000000000" pitchFamily="50" charset="-128"/>
              </a:rPr>
              <a:t>10:00</a:t>
            </a:r>
            <a:r>
              <a:rPr lang="ja-JP" altLang="en-US" sz="2000" b="1" dirty="0">
                <a:solidFill>
                  <a:schemeClr val="bg1"/>
                </a:solidFill>
                <a:latin typeface="游ゴシック Light" panose="020B0300000000000000" pitchFamily="50" charset="-128"/>
                <a:ea typeface="游ゴシック Light" panose="020B0300000000000000" pitchFamily="50" charset="-128"/>
              </a:rPr>
              <a:t>～</a:t>
            </a:r>
            <a:r>
              <a:rPr lang="en-US" altLang="ja-JP" sz="2000" b="1" dirty="0">
                <a:solidFill>
                  <a:schemeClr val="bg1"/>
                </a:solidFill>
                <a:latin typeface="游ゴシック Light" panose="020B0300000000000000" pitchFamily="50" charset="-128"/>
                <a:ea typeface="游ゴシック Light" panose="020B0300000000000000" pitchFamily="50" charset="-128"/>
              </a:rPr>
              <a:t>12:00</a:t>
            </a:r>
            <a:endParaRPr lang="en-US" altLang="ja-JP" sz="1800" b="1" dirty="0">
              <a:solidFill>
                <a:schemeClr val="bg1"/>
              </a:solidFill>
              <a:latin typeface="游ゴシック Light" panose="020B0300000000000000" pitchFamily="50" charset="-128"/>
              <a:ea typeface="游ゴシック Light" panose="020B0300000000000000" pitchFamily="50" charset="-128"/>
            </a:endParaRPr>
          </a:p>
          <a:p>
            <a:r>
              <a:rPr kumimoji="1" lang="ja-JP" altLang="en-US" sz="1800" b="1" dirty="0">
                <a:solidFill>
                  <a:schemeClr val="bg1"/>
                </a:solidFill>
                <a:latin typeface="游ゴシック Light" panose="020B0300000000000000" pitchFamily="50" charset="-128"/>
                <a:ea typeface="游ゴシック Light" panose="020B0300000000000000" pitchFamily="50" charset="-128"/>
              </a:rPr>
              <a:t>場所：フェニックスプラザ　</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4F </a:t>
            </a:r>
            <a:r>
              <a:rPr kumimoji="1" lang="ja-JP" altLang="en-US" sz="1800" b="1" dirty="0">
                <a:solidFill>
                  <a:schemeClr val="bg1"/>
                </a:solidFill>
                <a:latin typeface="游ゴシック Light" panose="020B0300000000000000" pitchFamily="50" charset="-128"/>
                <a:ea typeface="游ゴシック Light" panose="020B0300000000000000" pitchFamily="50" charset="-128"/>
              </a:rPr>
              <a:t>会議室</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403</a:t>
            </a:r>
          </a:p>
          <a:p>
            <a:r>
              <a:rPr kumimoji="1" lang="ja-JP" altLang="en-US" sz="1800" b="1" dirty="0">
                <a:solidFill>
                  <a:schemeClr val="bg1"/>
                </a:solidFill>
                <a:latin typeface="游ゴシック Light" panose="020B0300000000000000" pitchFamily="50" charset="-128"/>
                <a:ea typeface="游ゴシック Light" panose="020B0300000000000000" pitchFamily="50" charset="-128"/>
              </a:rPr>
              <a:t>定員：</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20</a:t>
            </a:r>
            <a:r>
              <a:rPr kumimoji="1" lang="ja-JP" altLang="en-US" sz="1800" b="1" dirty="0">
                <a:solidFill>
                  <a:schemeClr val="bg1"/>
                </a:solidFill>
                <a:latin typeface="游ゴシック Light" panose="020B0300000000000000" pitchFamily="50" charset="-128"/>
                <a:ea typeface="游ゴシック Light" panose="020B0300000000000000" pitchFamily="50" charset="-128"/>
              </a:rPr>
              <a:t>名</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(1</a:t>
            </a:r>
            <a:r>
              <a:rPr kumimoji="1" lang="ja-JP" altLang="en-US" sz="1800" b="1" dirty="0">
                <a:solidFill>
                  <a:schemeClr val="bg1"/>
                </a:solidFill>
                <a:latin typeface="游ゴシック Light" panose="020B0300000000000000" pitchFamily="50" charset="-128"/>
                <a:ea typeface="游ゴシック Light" panose="020B0300000000000000" pitchFamily="50" charset="-128"/>
              </a:rPr>
              <a:t>グループ</a:t>
            </a:r>
            <a:r>
              <a:rPr lang="en-US" altLang="ja-JP" sz="1800" b="1" dirty="0">
                <a:solidFill>
                  <a:schemeClr val="bg1"/>
                </a:solidFill>
                <a:latin typeface="游ゴシック Light" panose="020B0300000000000000" pitchFamily="50" charset="-128"/>
                <a:ea typeface="游ゴシック Light" panose="020B0300000000000000" pitchFamily="50" charset="-128"/>
              </a:rPr>
              <a:t>5</a:t>
            </a:r>
            <a:r>
              <a:rPr kumimoji="1" lang="ja-JP" altLang="en-US" sz="1800" b="1" dirty="0">
                <a:solidFill>
                  <a:schemeClr val="bg1"/>
                </a:solidFill>
                <a:latin typeface="游ゴシック Light" panose="020B0300000000000000" pitchFamily="50" charset="-128"/>
                <a:ea typeface="游ゴシック Light" panose="020B0300000000000000" pitchFamily="50" charset="-128"/>
              </a:rPr>
              <a:t>名</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×4</a:t>
            </a:r>
            <a:r>
              <a:rPr kumimoji="1" lang="ja-JP" altLang="en-US" sz="1800" b="1" dirty="0">
                <a:solidFill>
                  <a:schemeClr val="bg1"/>
                </a:solidFill>
                <a:latin typeface="游ゴシック Light" panose="020B0300000000000000" pitchFamily="50" charset="-128"/>
                <a:ea typeface="游ゴシック Light" panose="020B0300000000000000" pitchFamily="50" charset="-128"/>
              </a:rPr>
              <a:t>グループ</a:t>
            </a:r>
            <a:r>
              <a:rPr kumimoji="1" lang="en-US" altLang="ja-JP" sz="1800" b="1" dirty="0">
                <a:solidFill>
                  <a:schemeClr val="bg1"/>
                </a:solidFill>
                <a:latin typeface="游ゴシック Light" panose="020B0300000000000000" pitchFamily="50" charset="-128"/>
                <a:ea typeface="游ゴシック Light" panose="020B0300000000000000" pitchFamily="50" charset="-128"/>
              </a:rPr>
              <a:t>)</a:t>
            </a:r>
            <a:endParaRPr kumimoji="1" lang="en-US" altLang="ja-JP" sz="1600" b="1" dirty="0">
              <a:solidFill>
                <a:schemeClr val="bg1"/>
              </a:solidFill>
              <a:latin typeface="游ゴシック Light" panose="020B0300000000000000" pitchFamily="50" charset="-128"/>
              <a:ea typeface="游ゴシック Light" panose="020B0300000000000000" pitchFamily="50" charset="-128"/>
            </a:endParaRPr>
          </a:p>
        </p:txBody>
      </p:sp>
      <p:sp>
        <p:nvSpPr>
          <p:cNvPr id="29" name="テキスト ボックス 28">
            <a:extLst>
              <a:ext uri="{FF2B5EF4-FFF2-40B4-BE49-F238E27FC236}">
                <a16:creationId xmlns:a16="http://schemas.microsoft.com/office/drawing/2014/main" id="{70D64FC1-9DB1-5E7D-EBB4-84B017F6377D}"/>
              </a:ext>
            </a:extLst>
          </p:cNvPr>
          <p:cNvSpPr txBox="1"/>
          <p:nvPr/>
        </p:nvSpPr>
        <p:spPr>
          <a:xfrm>
            <a:off x="354846" y="5874961"/>
            <a:ext cx="1511952" cy="338554"/>
          </a:xfrm>
          <a:prstGeom prst="rect">
            <a:avLst/>
          </a:prstGeom>
          <a:noFill/>
        </p:spPr>
        <p:txBody>
          <a:bodyPr wrap="none" lIns="91440" tIns="45720" rIns="91440" bIns="45720" rtlCol="0" anchor="t">
            <a:spAutoFit/>
          </a:bodyPr>
          <a:lstStyle/>
          <a:p>
            <a:pPr algn="ctr"/>
            <a:r>
              <a:rPr kumimoji="1" lang="ja-JP" altLang="en-US" sz="1600" b="1" dirty="0">
                <a:solidFill>
                  <a:srgbClr val="00E5FF"/>
                </a:solidFill>
                <a:latin typeface="游ゴシック Light" panose="020B0300000000000000" pitchFamily="50" charset="-128"/>
                <a:ea typeface="游ゴシック Light" panose="020B0300000000000000" pitchFamily="50" charset="-128"/>
              </a:rPr>
              <a:t>荒田 晋二 先生</a:t>
            </a:r>
            <a:endParaRPr lang="en-US" altLang="ja-JP" sz="1600" b="1" dirty="0">
              <a:solidFill>
                <a:srgbClr val="00E5FF"/>
              </a:solidFill>
              <a:latin typeface="游ゴシック Light" panose="020B0300000000000000" pitchFamily="50" charset="-128"/>
              <a:ea typeface="游ゴシック Light" panose="020B0300000000000000" pitchFamily="50" charset="-128"/>
            </a:endParaRPr>
          </a:p>
        </p:txBody>
      </p:sp>
      <p:sp>
        <p:nvSpPr>
          <p:cNvPr id="36" name="テキスト ボックス 35">
            <a:extLst>
              <a:ext uri="{FF2B5EF4-FFF2-40B4-BE49-F238E27FC236}">
                <a16:creationId xmlns:a16="http://schemas.microsoft.com/office/drawing/2014/main" id="{1AF09AF9-65DC-93D1-E869-D62D8C584BDF}"/>
              </a:ext>
            </a:extLst>
          </p:cNvPr>
          <p:cNvSpPr txBox="1"/>
          <p:nvPr/>
        </p:nvSpPr>
        <p:spPr>
          <a:xfrm>
            <a:off x="411004" y="8335268"/>
            <a:ext cx="1511952" cy="338554"/>
          </a:xfrm>
          <a:prstGeom prst="rect">
            <a:avLst/>
          </a:prstGeom>
          <a:noFill/>
        </p:spPr>
        <p:txBody>
          <a:bodyPr wrap="none" lIns="91440" tIns="45720" rIns="91440" bIns="45720" rtlCol="0" anchor="t">
            <a:spAutoFit/>
          </a:bodyPr>
          <a:lstStyle/>
          <a:p>
            <a:pPr algn="ctr"/>
            <a:r>
              <a:rPr kumimoji="1" lang="ja-JP" altLang="en-US" sz="1600" b="1" dirty="0">
                <a:solidFill>
                  <a:srgbClr val="00E5FF"/>
                </a:solidFill>
                <a:latin typeface="游ゴシック Light" panose="020B0300000000000000" pitchFamily="50" charset="-128"/>
                <a:ea typeface="游ゴシック Light" panose="020B0300000000000000" pitchFamily="50" charset="-128"/>
              </a:rPr>
              <a:t>梶原 吉春 先生</a:t>
            </a:r>
            <a:endParaRPr lang="en-US" altLang="ja-JP" sz="1600" b="1" dirty="0">
              <a:solidFill>
                <a:srgbClr val="00E5FF"/>
              </a:solidFill>
              <a:latin typeface="游ゴシック Light" panose="020B0300000000000000" pitchFamily="50" charset="-128"/>
              <a:ea typeface="游ゴシック Light" panose="020B0300000000000000" pitchFamily="50" charset="-128"/>
            </a:endParaRPr>
          </a:p>
        </p:txBody>
      </p:sp>
      <p:sp>
        <p:nvSpPr>
          <p:cNvPr id="38" name="テキスト ボックス 37">
            <a:extLst>
              <a:ext uri="{FF2B5EF4-FFF2-40B4-BE49-F238E27FC236}">
                <a16:creationId xmlns:a16="http://schemas.microsoft.com/office/drawing/2014/main" id="{3C55223B-0105-50EC-1938-F195E0DC16DD}"/>
              </a:ext>
            </a:extLst>
          </p:cNvPr>
          <p:cNvSpPr txBox="1"/>
          <p:nvPr/>
        </p:nvSpPr>
        <p:spPr>
          <a:xfrm>
            <a:off x="2269374" y="8354953"/>
            <a:ext cx="1511952" cy="338554"/>
          </a:xfrm>
          <a:prstGeom prst="rect">
            <a:avLst/>
          </a:prstGeom>
          <a:noFill/>
        </p:spPr>
        <p:txBody>
          <a:bodyPr wrap="none" lIns="91440" tIns="45720" rIns="91440" bIns="45720" rtlCol="0" anchor="t">
            <a:spAutoFit/>
          </a:bodyPr>
          <a:lstStyle/>
          <a:p>
            <a:pPr algn="ctr"/>
            <a:r>
              <a:rPr kumimoji="1" lang="ja-JP" altLang="en-US" sz="1600" b="1" dirty="0">
                <a:solidFill>
                  <a:srgbClr val="00E5FF"/>
                </a:solidFill>
                <a:latin typeface="游ゴシック Light" panose="020B0300000000000000" pitchFamily="50" charset="-128"/>
                <a:ea typeface="游ゴシック Light" panose="020B0300000000000000" pitchFamily="50" charset="-128"/>
              </a:rPr>
              <a:t>沖島 正幸 先生</a:t>
            </a:r>
            <a:endParaRPr lang="en-US" altLang="ja-JP" sz="1600" b="1" dirty="0">
              <a:solidFill>
                <a:srgbClr val="00E5FF"/>
              </a:solidFill>
              <a:latin typeface="游ゴシック Light" panose="020B0300000000000000" pitchFamily="50" charset="-128"/>
              <a:ea typeface="游ゴシック Light" panose="020B0300000000000000" pitchFamily="50" charset="-128"/>
            </a:endParaRPr>
          </a:p>
        </p:txBody>
      </p:sp>
      <p:sp>
        <p:nvSpPr>
          <p:cNvPr id="43" name="テキスト ボックス 42">
            <a:extLst>
              <a:ext uri="{FF2B5EF4-FFF2-40B4-BE49-F238E27FC236}">
                <a16:creationId xmlns:a16="http://schemas.microsoft.com/office/drawing/2014/main" id="{F70DA1E1-53A5-ADBF-D02A-3F38305BF442}"/>
              </a:ext>
            </a:extLst>
          </p:cNvPr>
          <p:cNvSpPr txBox="1"/>
          <p:nvPr/>
        </p:nvSpPr>
        <p:spPr>
          <a:xfrm>
            <a:off x="5984917" y="8375844"/>
            <a:ext cx="1713932" cy="338554"/>
          </a:xfrm>
          <a:prstGeom prst="rect">
            <a:avLst/>
          </a:prstGeom>
          <a:noFill/>
        </p:spPr>
        <p:txBody>
          <a:bodyPr wrap="none" lIns="91440" tIns="45720" rIns="91440" bIns="45720" rtlCol="0" anchor="t">
            <a:spAutoFit/>
          </a:bodyPr>
          <a:lstStyle/>
          <a:p>
            <a:pPr algn="ctr"/>
            <a:r>
              <a:rPr kumimoji="1" lang="ja-JP" altLang="en-US" sz="1600" b="1" dirty="0">
                <a:solidFill>
                  <a:srgbClr val="00E5FF"/>
                </a:solidFill>
                <a:latin typeface="游ゴシック Light" panose="020B0300000000000000" pitchFamily="50" charset="-128"/>
                <a:ea typeface="游ゴシック Light" panose="020B0300000000000000" pitchFamily="50" charset="-128"/>
              </a:rPr>
              <a:t>山下 大輔 先生　</a:t>
            </a:r>
            <a:endParaRPr lang="en-US" altLang="ja-JP" sz="1600" b="1" dirty="0">
              <a:solidFill>
                <a:srgbClr val="00E5FF"/>
              </a:solidFill>
              <a:latin typeface="游ゴシック Light" panose="020B0300000000000000" pitchFamily="50" charset="-128"/>
              <a:ea typeface="游ゴシック Light" panose="020B0300000000000000" pitchFamily="50" charset="-128"/>
            </a:endParaRPr>
          </a:p>
        </p:txBody>
      </p:sp>
      <p:sp>
        <p:nvSpPr>
          <p:cNvPr id="44" name="テキスト ボックス 43">
            <a:extLst>
              <a:ext uri="{FF2B5EF4-FFF2-40B4-BE49-F238E27FC236}">
                <a16:creationId xmlns:a16="http://schemas.microsoft.com/office/drawing/2014/main" id="{F437B130-84CC-14F3-4447-A4E0515F27D5}"/>
              </a:ext>
            </a:extLst>
          </p:cNvPr>
          <p:cNvSpPr txBox="1"/>
          <p:nvPr/>
        </p:nvSpPr>
        <p:spPr>
          <a:xfrm>
            <a:off x="527568" y="6140921"/>
            <a:ext cx="1116011" cy="400110"/>
          </a:xfrm>
          <a:prstGeom prst="rect">
            <a:avLst/>
          </a:prstGeom>
          <a:noFill/>
        </p:spPr>
        <p:txBody>
          <a:bodyPr wrap="none" lIns="91440" tIns="45720" rIns="91440" bIns="45720" rtlCol="0" anchor="t">
            <a:spAutoFit/>
          </a:bodyPr>
          <a:lstStyle/>
          <a:p>
            <a:pPr algn="ctr"/>
            <a:r>
              <a:rPr kumimoji="1" lang="en-US" altLang="zh-TW" sz="1000" b="1" dirty="0">
                <a:solidFill>
                  <a:schemeClr val="bg1"/>
                </a:solidFill>
                <a:latin typeface="游ゴシック Light" panose="020B0300000000000000" pitchFamily="50" charset="-128"/>
                <a:ea typeface="游ゴシック Light" panose="020B0300000000000000" pitchFamily="50" charset="-128"/>
              </a:rPr>
              <a:t>JA</a:t>
            </a:r>
            <a:r>
              <a:rPr kumimoji="1" lang="zh-TW" altLang="en-US" sz="1000" b="1" dirty="0">
                <a:solidFill>
                  <a:schemeClr val="bg1"/>
                </a:solidFill>
                <a:latin typeface="游ゴシック Light" panose="020B0300000000000000" pitchFamily="50" charset="-128"/>
                <a:ea typeface="游ゴシック Light" panose="020B0300000000000000" pitchFamily="50" charset="-128"/>
              </a:rPr>
              <a:t>広島総合病院</a:t>
            </a:r>
            <a:endParaRPr lang="en-US" altLang="zh-TW" sz="1000" b="1" dirty="0">
              <a:solidFill>
                <a:schemeClr val="bg1"/>
              </a:solidFill>
              <a:latin typeface="游ゴシック Light" panose="020B0300000000000000" pitchFamily="50" charset="-128"/>
              <a:ea typeface="游ゴシック Light" panose="020B0300000000000000" pitchFamily="50" charset="-128"/>
            </a:endParaRPr>
          </a:p>
          <a:p>
            <a:pPr algn="ctr"/>
            <a:r>
              <a:rPr kumimoji="1" lang="ja-JP" altLang="en-US" sz="1000" b="1" dirty="0">
                <a:solidFill>
                  <a:schemeClr val="bg1"/>
                </a:solidFill>
                <a:latin typeface="游ゴシック Light" panose="020B0300000000000000" pitchFamily="50" charset="-128"/>
                <a:ea typeface="游ゴシック Light" panose="020B0300000000000000" pitchFamily="50" charset="-128"/>
              </a:rPr>
              <a:t>臨床工学科 主任</a:t>
            </a:r>
            <a:endParaRPr lang="en-US" altLang="ja-JP" sz="1000" b="1" dirty="0">
              <a:solidFill>
                <a:schemeClr val="bg1"/>
              </a:solidFill>
              <a:latin typeface="游ゴシック Light" panose="020B0300000000000000" pitchFamily="50" charset="-128"/>
              <a:ea typeface="游ゴシック Light" panose="020B0300000000000000" pitchFamily="50" charset="-128"/>
            </a:endParaRPr>
          </a:p>
        </p:txBody>
      </p:sp>
      <p:sp>
        <p:nvSpPr>
          <p:cNvPr id="47" name="テキスト ボックス 46">
            <a:extLst>
              <a:ext uri="{FF2B5EF4-FFF2-40B4-BE49-F238E27FC236}">
                <a16:creationId xmlns:a16="http://schemas.microsoft.com/office/drawing/2014/main" id="{A0BE5269-100F-530F-CD1F-7DE5CB62B29F}"/>
              </a:ext>
            </a:extLst>
          </p:cNvPr>
          <p:cNvSpPr txBox="1"/>
          <p:nvPr/>
        </p:nvSpPr>
        <p:spPr>
          <a:xfrm>
            <a:off x="463447" y="8646712"/>
            <a:ext cx="1244251" cy="400110"/>
          </a:xfrm>
          <a:prstGeom prst="rect">
            <a:avLst/>
          </a:prstGeom>
          <a:noFill/>
        </p:spPr>
        <p:txBody>
          <a:bodyPr wrap="none" lIns="91440" tIns="45720" rIns="91440" bIns="45720" rtlCol="0" anchor="t">
            <a:spAutoFit/>
          </a:bodyPr>
          <a:lstStyle/>
          <a:p>
            <a:pPr algn="ctr"/>
            <a:r>
              <a:rPr kumimoji="1" lang="ja-JP" altLang="en-US" sz="1000" b="1" dirty="0">
                <a:solidFill>
                  <a:schemeClr val="bg2"/>
                </a:solidFill>
                <a:latin typeface="游ゴシック Light" panose="020B0300000000000000" pitchFamily="50" charset="-128"/>
                <a:ea typeface="游ゴシック Light" panose="020B0300000000000000" pitchFamily="50" charset="-128"/>
              </a:rPr>
              <a:t>東大和病院</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a:p>
            <a:pPr algn="ctr"/>
            <a:r>
              <a:rPr kumimoji="1" lang="ja-JP" altLang="en-US" sz="1000" b="1" dirty="0">
                <a:solidFill>
                  <a:schemeClr val="bg2"/>
                </a:solidFill>
                <a:latin typeface="游ゴシック Light" panose="020B0300000000000000" pitchFamily="50" charset="-128"/>
                <a:ea typeface="游ゴシック Light" panose="020B0300000000000000" pitchFamily="50" charset="-128"/>
              </a:rPr>
              <a:t>臨床工学科 技士長</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p:txBody>
      </p:sp>
      <p:sp>
        <p:nvSpPr>
          <p:cNvPr id="48" name="テキスト ボックス 47">
            <a:extLst>
              <a:ext uri="{FF2B5EF4-FFF2-40B4-BE49-F238E27FC236}">
                <a16:creationId xmlns:a16="http://schemas.microsoft.com/office/drawing/2014/main" id="{00488D85-7A69-9BD2-9A58-FDB9873503DD}"/>
              </a:ext>
            </a:extLst>
          </p:cNvPr>
          <p:cNvSpPr txBox="1"/>
          <p:nvPr/>
        </p:nvSpPr>
        <p:spPr>
          <a:xfrm>
            <a:off x="4040128" y="8642801"/>
            <a:ext cx="1595309" cy="400110"/>
          </a:xfrm>
          <a:prstGeom prst="rect">
            <a:avLst/>
          </a:prstGeom>
          <a:noFill/>
        </p:spPr>
        <p:txBody>
          <a:bodyPr wrap="none" lIns="91440" tIns="45720" rIns="91440" bIns="45720" rtlCol="0" anchor="t">
            <a:spAutoFit/>
          </a:bodyPr>
          <a:lstStyle/>
          <a:p>
            <a:pPr algn="ctr"/>
            <a:r>
              <a:rPr kumimoji="1" lang="ja-JP" altLang="en-US" sz="1000" b="1" dirty="0">
                <a:solidFill>
                  <a:schemeClr val="bg2"/>
                </a:solidFill>
                <a:latin typeface="游ゴシック Light" panose="020B0300000000000000" pitchFamily="50" charset="-128"/>
                <a:ea typeface="游ゴシック Light" panose="020B0300000000000000" pitchFamily="50" charset="-128"/>
              </a:rPr>
              <a:t>森ノ宮医療大学</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a:p>
            <a:pPr algn="ctr"/>
            <a:r>
              <a:rPr kumimoji="1" lang="ja-JP" altLang="en-US" sz="1000" b="1" dirty="0">
                <a:solidFill>
                  <a:schemeClr val="bg2"/>
                </a:solidFill>
                <a:latin typeface="游ゴシック Light" panose="020B0300000000000000" pitchFamily="50" charset="-128"/>
                <a:ea typeface="游ゴシック Light" panose="020B0300000000000000" pitchFamily="50" charset="-128"/>
              </a:rPr>
              <a:t>医療技術学部 臨床工学科</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p:txBody>
      </p:sp>
      <p:sp>
        <p:nvSpPr>
          <p:cNvPr id="49" name="テキスト ボックス 48">
            <a:extLst>
              <a:ext uri="{FF2B5EF4-FFF2-40B4-BE49-F238E27FC236}">
                <a16:creationId xmlns:a16="http://schemas.microsoft.com/office/drawing/2014/main" id="{47B3F845-925A-D5B8-AD61-9323DA0DC663}"/>
              </a:ext>
            </a:extLst>
          </p:cNvPr>
          <p:cNvSpPr txBox="1"/>
          <p:nvPr/>
        </p:nvSpPr>
        <p:spPr>
          <a:xfrm>
            <a:off x="2020252" y="8642123"/>
            <a:ext cx="1856598" cy="400110"/>
          </a:xfrm>
          <a:prstGeom prst="rect">
            <a:avLst/>
          </a:prstGeom>
          <a:noFill/>
        </p:spPr>
        <p:txBody>
          <a:bodyPr wrap="none" lIns="91440" tIns="45720" rIns="91440" bIns="45720" rtlCol="0" anchor="t">
            <a:spAutoFit/>
          </a:bodyPr>
          <a:lstStyle/>
          <a:p>
            <a:pPr algn="ctr"/>
            <a:r>
              <a:rPr kumimoji="1" lang="en-US" altLang="zh-TW" sz="1000" b="1" dirty="0">
                <a:solidFill>
                  <a:schemeClr val="bg2"/>
                </a:solidFill>
                <a:latin typeface="游ゴシック Light" panose="020B0300000000000000" pitchFamily="50" charset="-128"/>
                <a:ea typeface="游ゴシック Light" panose="020B0300000000000000" pitchFamily="50" charset="-128"/>
              </a:rPr>
              <a:t>JA</a:t>
            </a:r>
            <a:r>
              <a:rPr kumimoji="1" lang="zh-TW" altLang="en-US" sz="1000" b="1" dirty="0">
                <a:solidFill>
                  <a:schemeClr val="bg2"/>
                </a:solidFill>
                <a:latin typeface="游ゴシック Light" panose="020B0300000000000000" pitchFamily="50" charset="-128"/>
                <a:ea typeface="游ゴシック Light" panose="020B0300000000000000" pitchFamily="50" charset="-128"/>
              </a:rPr>
              <a:t>愛知厚生連　豊田厚生病院</a:t>
            </a:r>
            <a:endParaRPr lang="en-US" altLang="zh-TW" sz="1000" b="1" dirty="0">
              <a:solidFill>
                <a:schemeClr val="bg2"/>
              </a:solidFill>
              <a:latin typeface="游ゴシック Light" panose="020B0300000000000000" pitchFamily="50" charset="-128"/>
              <a:ea typeface="游ゴシック Light" panose="020B0300000000000000" pitchFamily="50" charset="-128"/>
            </a:endParaRPr>
          </a:p>
          <a:p>
            <a:pPr algn="ctr"/>
            <a:r>
              <a:rPr lang="ja-JP" altLang="en-US" sz="1000" b="1" dirty="0">
                <a:solidFill>
                  <a:schemeClr val="bg2"/>
                </a:solidFill>
                <a:latin typeface="游ゴシック Light" panose="020B0300000000000000" pitchFamily="50" charset="-128"/>
                <a:ea typeface="游ゴシック Light" panose="020B0300000000000000" pitchFamily="50" charset="-128"/>
              </a:rPr>
              <a:t>臨床工学室 課長</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p:txBody>
      </p:sp>
      <p:sp>
        <p:nvSpPr>
          <p:cNvPr id="50" name="テキスト ボックス 49">
            <a:extLst>
              <a:ext uri="{FF2B5EF4-FFF2-40B4-BE49-F238E27FC236}">
                <a16:creationId xmlns:a16="http://schemas.microsoft.com/office/drawing/2014/main" id="{8B3A18BE-D437-337E-E816-F8339FAA5937}"/>
              </a:ext>
            </a:extLst>
          </p:cNvPr>
          <p:cNvSpPr txBox="1"/>
          <p:nvPr/>
        </p:nvSpPr>
        <p:spPr>
          <a:xfrm>
            <a:off x="5804521" y="8670368"/>
            <a:ext cx="1781257" cy="400110"/>
          </a:xfrm>
          <a:prstGeom prst="rect">
            <a:avLst/>
          </a:prstGeom>
          <a:noFill/>
        </p:spPr>
        <p:txBody>
          <a:bodyPr wrap="none" lIns="91440" tIns="45720" rIns="91440" bIns="45720" rtlCol="0" anchor="t">
            <a:spAutoFit/>
          </a:bodyPr>
          <a:lstStyle/>
          <a:p>
            <a:pPr algn="ctr"/>
            <a:r>
              <a:rPr kumimoji="1" lang="zh-CN" altLang="en-US" sz="1000" b="1" dirty="0">
                <a:solidFill>
                  <a:schemeClr val="bg2"/>
                </a:solidFill>
                <a:latin typeface="游ゴシック Light" panose="020B0300000000000000" pitchFamily="50" charset="-128"/>
                <a:ea typeface="游ゴシック Light" panose="020B0300000000000000" pitchFamily="50" charset="-128"/>
              </a:rPr>
              <a:t>熊本大学病院</a:t>
            </a:r>
            <a:endParaRPr lang="en-US" altLang="zh-CN" sz="1000" b="1" dirty="0">
              <a:solidFill>
                <a:schemeClr val="bg2"/>
              </a:solidFill>
              <a:latin typeface="游ゴシック Light" panose="020B0300000000000000" pitchFamily="50" charset="-128"/>
              <a:ea typeface="游ゴシック Light" panose="020B0300000000000000" pitchFamily="50" charset="-128"/>
            </a:endParaRPr>
          </a:p>
          <a:p>
            <a:pPr algn="ctr"/>
            <a:r>
              <a:rPr kumimoji="1" lang="zh-TW" altLang="en-US" sz="1000" b="1" dirty="0">
                <a:solidFill>
                  <a:schemeClr val="bg2"/>
                </a:solidFill>
                <a:latin typeface="游ゴシック Light" panose="020B0300000000000000" pitchFamily="50" charset="-128"/>
                <a:ea typeface="游ゴシック Light" panose="020B0300000000000000" pitchFamily="50" charset="-128"/>
              </a:rPr>
              <a:t>医療技術部 </a:t>
            </a:r>
            <a:r>
              <a:rPr kumimoji="1" lang="en-US" altLang="zh-TW" sz="1000" b="1" dirty="0">
                <a:solidFill>
                  <a:schemeClr val="bg2"/>
                </a:solidFill>
                <a:latin typeface="游ゴシック Light" panose="020B0300000000000000" pitchFamily="50" charset="-128"/>
                <a:ea typeface="游ゴシック Light" panose="020B0300000000000000" pitchFamily="50" charset="-128"/>
              </a:rPr>
              <a:t>ME</a:t>
            </a:r>
            <a:r>
              <a:rPr kumimoji="1" lang="zh-TW" altLang="en-US" sz="1000" b="1" dirty="0">
                <a:solidFill>
                  <a:schemeClr val="bg2"/>
                </a:solidFill>
                <a:latin typeface="游ゴシック Light" panose="020B0300000000000000" pitchFamily="50" charset="-128"/>
                <a:ea typeface="游ゴシック Light" panose="020B0300000000000000" pitchFamily="50" charset="-128"/>
              </a:rPr>
              <a:t>機器技術部門</a:t>
            </a:r>
            <a:endParaRPr lang="en-US" altLang="ja-JP" sz="1000" b="1" dirty="0">
              <a:solidFill>
                <a:schemeClr val="bg2"/>
              </a:solidFill>
              <a:latin typeface="游ゴシック Light" panose="020B0300000000000000" pitchFamily="50" charset="-128"/>
              <a:ea typeface="游ゴシック Light" panose="020B0300000000000000" pitchFamily="50" charset="-128"/>
            </a:endParaRPr>
          </a:p>
        </p:txBody>
      </p:sp>
      <p:pic>
        <p:nvPicPr>
          <p:cNvPr id="21" name="図 20" descr="メガネを掛けた男性&#10;&#10;自動的に生成された説明">
            <a:extLst>
              <a:ext uri="{FF2B5EF4-FFF2-40B4-BE49-F238E27FC236}">
                <a16:creationId xmlns:a16="http://schemas.microsoft.com/office/drawing/2014/main" id="{CB49719C-E055-DF44-BDC1-987BFF115F59}"/>
              </a:ext>
            </a:extLst>
          </p:cNvPr>
          <p:cNvPicPr>
            <a:picLocks noChangeAspect="1"/>
          </p:cNvPicPr>
          <p:nvPr/>
        </p:nvPicPr>
        <p:blipFill>
          <a:blip r:embed="rId3" cstate="print">
            <a:extLst>
              <a:ext uri="{28A0092B-C50C-407E-A947-70E740481C1C}">
                <a14:useLocalDpi xmlns:a14="http://schemas.microsoft.com/office/drawing/2010/main" val="0"/>
              </a:ext>
            </a:extLst>
          </a:blip>
          <a:srcRect l="17757" r="15551" b="41"/>
          <a:stretch>
            <a:fillRect/>
          </a:stretch>
        </p:blipFill>
        <p:spPr>
          <a:xfrm>
            <a:off x="2133584" y="6550647"/>
            <a:ext cx="1615433" cy="1815932"/>
          </a:xfrm>
          <a:prstGeom prst="rect">
            <a:avLst/>
          </a:prstGeom>
          <a:ln>
            <a:noFill/>
          </a:ln>
          <a:effectLst>
            <a:softEdge rad="112500"/>
          </a:effectLst>
        </p:spPr>
      </p:pic>
      <p:pic>
        <p:nvPicPr>
          <p:cNvPr id="27" name="図 26" descr="メガネを掛けた男性&#10;&#10;自動的に生成された説明">
            <a:extLst>
              <a:ext uri="{FF2B5EF4-FFF2-40B4-BE49-F238E27FC236}">
                <a16:creationId xmlns:a16="http://schemas.microsoft.com/office/drawing/2014/main" id="{C730F02B-4FD5-5E36-6D41-3577318EA8BD}"/>
              </a:ext>
            </a:extLst>
          </p:cNvPr>
          <p:cNvPicPr>
            <a:picLocks noChangeAspect="1"/>
          </p:cNvPicPr>
          <p:nvPr/>
        </p:nvPicPr>
        <p:blipFill>
          <a:blip r:embed="rId4" cstate="print">
            <a:extLst>
              <a:ext uri="{28A0092B-C50C-407E-A947-70E740481C1C}">
                <a14:useLocalDpi xmlns:a14="http://schemas.microsoft.com/office/drawing/2010/main" val="0"/>
              </a:ext>
            </a:extLst>
          </a:blip>
          <a:srcRect l="3722" t="29" r="3722" b="10699"/>
          <a:stretch>
            <a:fillRect/>
          </a:stretch>
        </p:blipFill>
        <p:spPr>
          <a:xfrm>
            <a:off x="5826627" y="6552428"/>
            <a:ext cx="1518821" cy="1835370"/>
          </a:xfrm>
          <a:prstGeom prst="rect">
            <a:avLst/>
          </a:prstGeom>
          <a:ln>
            <a:noFill/>
          </a:ln>
          <a:effectLst>
            <a:softEdge rad="112500"/>
          </a:effectLst>
        </p:spPr>
      </p:pic>
      <p:pic>
        <p:nvPicPr>
          <p:cNvPr id="55" name="図 54" descr="黒いシャツを着た男性&#10;&#10;中程度の精度で自動的に生成された説明">
            <a:extLst>
              <a:ext uri="{FF2B5EF4-FFF2-40B4-BE49-F238E27FC236}">
                <a16:creationId xmlns:a16="http://schemas.microsoft.com/office/drawing/2014/main" id="{1D393527-0375-9430-D5A9-D52745832BFD}"/>
              </a:ext>
            </a:extLst>
          </p:cNvPr>
          <p:cNvPicPr>
            <a:picLocks noChangeAspect="1"/>
          </p:cNvPicPr>
          <p:nvPr/>
        </p:nvPicPr>
        <p:blipFill>
          <a:blip r:embed="rId5" cstate="print">
            <a:extLst>
              <a:ext uri="{28A0092B-C50C-407E-A947-70E740481C1C}">
                <a14:useLocalDpi xmlns:a14="http://schemas.microsoft.com/office/drawing/2010/main" val="0"/>
              </a:ext>
            </a:extLst>
          </a:blip>
          <a:srcRect l="31226" t="18010" r="32490" b="21794"/>
          <a:stretch>
            <a:fillRect/>
          </a:stretch>
        </p:blipFill>
        <p:spPr>
          <a:xfrm>
            <a:off x="395130" y="6567667"/>
            <a:ext cx="1468575" cy="1827288"/>
          </a:xfrm>
          <a:prstGeom prst="rect">
            <a:avLst/>
          </a:prstGeom>
          <a:ln>
            <a:noFill/>
          </a:ln>
          <a:effectLst>
            <a:softEdge rad="112500"/>
          </a:effectLst>
        </p:spPr>
      </p:pic>
      <p:pic>
        <p:nvPicPr>
          <p:cNvPr id="2" name="図 1">
            <a:extLst>
              <a:ext uri="{FF2B5EF4-FFF2-40B4-BE49-F238E27FC236}">
                <a16:creationId xmlns:a16="http://schemas.microsoft.com/office/drawing/2014/main" id="{7EC824D0-6551-CFCD-36CE-E130A264C612}"/>
              </a:ext>
            </a:extLst>
          </p:cNvPr>
          <p:cNvPicPr>
            <a:picLocks noChangeAspect="1"/>
          </p:cNvPicPr>
          <p:nvPr/>
        </p:nvPicPr>
        <p:blipFill>
          <a:blip r:embed="rId6"/>
          <a:stretch>
            <a:fillRect/>
          </a:stretch>
        </p:blipFill>
        <p:spPr>
          <a:xfrm>
            <a:off x="4053837" y="6567667"/>
            <a:ext cx="1485720" cy="1815881"/>
          </a:xfrm>
          <a:prstGeom prst="rect">
            <a:avLst/>
          </a:prstGeom>
          <a:ln>
            <a:noFill/>
          </a:ln>
          <a:effectLst>
            <a:softEdge rad="112500"/>
          </a:effectLst>
        </p:spPr>
      </p:pic>
      <p:sp>
        <p:nvSpPr>
          <p:cNvPr id="34" name="テキスト ボックス 33">
            <a:extLst>
              <a:ext uri="{FF2B5EF4-FFF2-40B4-BE49-F238E27FC236}">
                <a16:creationId xmlns:a16="http://schemas.microsoft.com/office/drawing/2014/main" id="{F5569474-4747-EE24-89FC-48478A593A13}"/>
              </a:ext>
            </a:extLst>
          </p:cNvPr>
          <p:cNvSpPr txBox="1"/>
          <p:nvPr/>
        </p:nvSpPr>
        <p:spPr>
          <a:xfrm>
            <a:off x="4037496" y="8371595"/>
            <a:ext cx="1511952" cy="338554"/>
          </a:xfrm>
          <a:prstGeom prst="rect">
            <a:avLst/>
          </a:prstGeom>
          <a:noFill/>
        </p:spPr>
        <p:txBody>
          <a:bodyPr wrap="none" lIns="91440" tIns="45720" rIns="91440" bIns="45720" rtlCol="0" anchor="t">
            <a:spAutoFit/>
          </a:bodyPr>
          <a:lstStyle/>
          <a:p>
            <a:pPr algn="ctr"/>
            <a:r>
              <a:rPr kumimoji="1" lang="ja-JP" altLang="en-US" sz="1600" b="1" dirty="0">
                <a:solidFill>
                  <a:srgbClr val="00E5FF"/>
                </a:solidFill>
                <a:latin typeface="游ゴシック Light" panose="020B0300000000000000" pitchFamily="50" charset="-128"/>
                <a:ea typeface="游ゴシック Light" panose="020B0300000000000000" pitchFamily="50" charset="-128"/>
              </a:rPr>
              <a:t>藤江 建朗 先生</a:t>
            </a:r>
            <a:endParaRPr lang="en-US" altLang="ja-JP" sz="1600" b="1" dirty="0">
              <a:solidFill>
                <a:srgbClr val="00E5FF"/>
              </a:solidFill>
              <a:latin typeface="游ゴシック Light" panose="020B0300000000000000" pitchFamily="50" charset="-128"/>
              <a:ea typeface="游ゴシック Light" panose="020B0300000000000000" pitchFamily="50" charset="-128"/>
            </a:endParaRPr>
          </a:p>
        </p:txBody>
      </p:sp>
      <p:pic>
        <p:nvPicPr>
          <p:cNvPr id="7" name="図 6" descr="黒いシャツを着ている男性&#10;&#10;自動的に生成された説明">
            <a:extLst>
              <a:ext uri="{FF2B5EF4-FFF2-40B4-BE49-F238E27FC236}">
                <a16:creationId xmlns:a16="http://schemas.microsoft.com/office/drawing/2014/main" id="{E1A0CAC7-1A84-52C8-54C4-3CD6143BA193}"/>
              </a:ext>
            </a:extLst>
          </p:cNvPr>
          <p:cNvPicPr>
            <a:picLocks noChangeAspect="1"/>
          </p:cNvPicPr>
          <p:nvPr/>
        </p:nvPicPr>
        <p:blipFill>
          <a:blip r:embed="rId7" cstate="print">
            <a:extLst>
              <a:ext uri="{28A0092B-C50C-407E-A947-70E740481C1C}">
                <a14:useLocalDpi xmlns:a14="http://schemas.microsoft.com/office/drawing/2010/main" val="0"/>
              </a:ext>
            </a:extLst>
          </a:blip>
          <a:srcRect l="18254" t="17213" r="24441" b="26544"/>
          <a:stretch>
            <a:fillRect/>
          </a:stretch>
        </p:blipFill>
        <p:spPr>
          <a:xfrm>
            <a:off x="369440" y="4112536"/>
            <a:ext cx="1432269" cy="1874288"/>
          </a:xfrm>
          <a:prstGeom prst="rect">
            <a:avLst/>
          </a:prstGeom>
          <a:ln>
            <a:noFill/>
          </a:ln>
          <a:effectLst>
            <a:softEdge rad="112500"/>
          </a:effectLst>
        </p:spPr>
      </p:pic>
      <p:sp>
        <p:nvSpPr>
          <p:cNvPr id="3" name="テキスト ボックス 2">
            <a:extLst>
              <a:ext uri="{FF2B5EF4-FFF2-40B4-BE49-F238E27FC236}">
                <a16:creationId xmlns:a16="http://schemas.microsoft.com/office/drawing/2014/main" id="{51EF803B-7D2C-D5EB-AC69-13E8A7DBBAA3}"/>
              </a:ext>
            </a:extLst>
          </p:cNvPr>
          <p:cNvSpPr txBox="1"/>
          <p:nvPr/>
        </p:nvSpPr>
        <p:spPr>
          <a:xfrm>
            <a:off x="2133584" y="4059011"/>
            <a:ext cx="5491495" cy="2246769"/>
          </a:xfrm>
          <a:prstGeom prst="rect">
            <a:avLst/>
          </a:prstGeom>
          <a:noFill/>
          <a:ln>
            <a:solidFill>
              <a:schemeClr val="bg1"/>
            </a:solidFill>
          </a:ln>
        </p:spPr>
        <p:txBody>
          <a:bodyPr wrap="square" lIns="91440" tIns="45720" rIns="91440" bIns="45720" rtlCol="0" anchor="t">
            <a:spAutoFit/>
          </a:bodyPr>
          <a:lstStyle/>
          <a:p>
            <a:r>
              <a:rPr kumimoji="1" lang="ja-JP" altLang="en-US" sz="1000" dirty="0">
                <a:solidFill>
                  <a:schemeClr val="bg1"/>
                </a:solidFill>
                <a:latin typeface="游ゴシック Light" panose="020B0300000000000000" pitchFamily="50" charset="-128"/>
                <a:ea typeface="游ゴシック Light" panose="020B0300000000000000" pitchFamily="50" charset="-128"/>
              </a:rPr>
              <a:t>ファシリテータより</a:t>
            </a:r>
            <a:endParaRPr kumimoji="1" lang="en-US" altLang="ja-JP" sz="1000" dirty="0">
              <a:solidFill>
                <a:schemeClr val="bg1"/>
              </a:solidFill>
              <a:latin typeface="游ゴシック Light" panose="020B0300000000000000" pitchFamily="50" charset="-128"/>
              <a:ea typeface="游ゴシック Light" panose="020B0300000000000000" pitchFamily="50" charset="-128"/>
            </a:endParaRPr>
          </a:p>
          <a:p>
            <a:endParaRPr kumimoji="1" lang="en-US" altLang="ja-JP" sz="1000" dirty="0">
              <a:solidFill>
                <a:schemeClr val="bg1"/>
              </a:solidFill>
              <a:latin typeface="游ゴシック Light" panose="020B0300000000000000" pitchFamily="50" charset="-128"/>
              <a:ea typeface="游ゴシック Light" panose="020B0300000000000000" pitchFamily="50" charset="-128"/>
            </a:endParaRPr>
          </a:p>
          <a:p>
            <a:r>
              <a:rPr kumimoji="1" lang="ja-JP" altLang="en-US" sz="1000" dirty="0">
                <a:solidFill>
                  <a:schemeClr val="bg1"/>
                </a:solidFill>
                <a:latin typeface="游ゴシック Light" panose="020B0300000000000000" pitchFamily="50" charset="-128"/>
                <a:ea typeface="游ゴシック Light" panose="020B0300000000000000" pitchFamily="50" charset="-128"/>
              </a:rPr>
              <a:t>みなさん、</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SBT</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を実施されていますか？</a:t>
            </a:r>
          </a:p>
          <a:p>
            <a:r>
              <a:rPr kumimoji="1" lang="en-US" altLang="ja-JP" sz="1000" dirty="0">
                <a:solidFill>
                  <a:schemeClr val="bg1"/>
                </a:solidFill>
                <a:latin typeface="游ゴシック Light" panose="020B0300000000000000" pitchFamily="50" charset="-128"/>
                <a:ea typeface="游ゴシック Light" panose="020B0300000000000000" pitchFamily="50" charset="-128"/>
              </a:rPr>
              <a:t>SBT</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とは「自発呼吸トライアル」の略であり、人工呼吸による補助がない状態に患者が耐えられるかどうか確認するための試験のことです。令和</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4</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年度の診療報酬改定によって</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SBT</a:t>
            </a:r>
            <a:r>
              <a:rPr lang="ja-JP" altLang="en-US" sz="1000" dirty="0">
                <a:solidFill>
                  <a:schemeClr val="bg1"/>
                </a:solidFill>
                <a:latin typeface="游ゴシック Light" panose="020B0300000000000000" pitchFamily="50" charset="-128"/>
                <a:ea typeface="游ゴシック Light" panose="020B0300000000000000" pitchFamily="50" charset="-128"/>
              </a:rPr>
              <a:t>を</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実施することで</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1</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日につき</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60</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点の離脱試験加算が取得できるようになり、普及しつつあります。</a:t>
            </a:r>
          </a:p>
          <a:p>
            <a:r>
              <a:rPr kumimoji="1" lang="ja-JP" altLang="en-US" sz="1000" dirty="0">
                <a:solidFill>
                  <a:schemeClr val="bg1"/>
                </a:solidFill>
                <a:latin typeface="游ゴシック Light" panose="020B0300000000000000" pitchFamily="50" charset="-128"/>
                <a:ea typeface="游ゴシック Light" panose="020B0300000000000000" pitchFamily="50" charset="-128"/>
              </a:rPr>
              <a:t>本セミナーでは、さまざまな症例に対して</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SBT</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を実施し、人工呼吸器から離脱できるか評価していく内容となっています。また人工呼吸器離脱後の呼吸療法として</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NPPV</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a:t>
            </a:r>
            <a:r>
              <a:rPr kumimoji="1" lang="en-US" altLang="ja-JP" sz="1000" dirty="0">
                <a:solidFill>
                  <a:schemeClr val="bg1"/>
                </a:solidFill>
                <a:latin typeface="游ゴシック Light" panose="020B0300000000000000" pitchFamily="50" charset="-128"/>
                <a:ea typeface="游ゴシック Light" panose="020B0300000000000000" pitchFamily="50" charset="-128"/>
              </a:rPr>
              <a:t>HFNC</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をどのように使用していけば良いかも体験できるような内容になっております。</a:t>
            </a:r>
          </a:p>
          <a:p>
            <a:r>
              <a:rPr kumimoji="1" lang="en-US" altLang="ja-JP" sz="1000" dirty="0">
                <a:solidFill>
                  <a:schemeClr val="bg1"/>
                </a:solidFill>
                <a:latin typeface="游ゴシック Light" panose="020B0300000000000000" pitchFamily="50" charset="-128"/>
                <a:ea typeface="游ゴシック Light" panose="020B0300000000000000" pitchFamily="50" charset="-128"/>
              </a:rPr>
              <a:t>SBT</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だけでなく普段から呼吸療法において疑問に思っていることもインストラクターたちが受け答えしてくださいますので、遠慮なくご質問いただければと思います。</a:t>
            </a:r>
          </a:p>
          <a:p>
            <a:r>
              <a:rPr kumimoji="1" lang="ja-JP" altLang="en-US" sz="1000" dirty="0">
                <a:solidFill>
                  <a:schemeClr val="bg1"/>
                </a:solidFill>
                <a:latin typeface="游ゴシック Light" panose="020B0300000000000000" pitchFamily="50" charset="-128"/>
                <a:ea typeface="游ゴシック Light" panose="020B0300000000000000" pitchFamily="50" charset="-128"/>
              </a:rPr>
              <a:t>呼吸療法に興味がある方、実践して間もない方、積極的に介入されている方、どなたでもお気軽にご参加ください。</a:t>
            </a:r>
          </a:p>
          <a:p>
            <a:pPr algn="r"/>
            <a:r>
              <a:rPr kumimoji="1" lang="en-US" altLang="ja-JP" sz="1000" dirty="0">
                <a:solidFill>
                  <a:schemeClr val="bg1"/>
                </a:solidFill>
                <a:latin typeface="游ゴシック Light" panose="020B0300000000000000" pitchFamily="50" charset="-128"/>
                <a:ea typeface="游ゴシック Light" panose="020B0300000000000000" pitchFamily="50" charset="-128"/>
              </a:rPr>
              <a:t>JA</a:t>
            </a:r>
            <a:r>
              <a:rPr kumimoji="1" lang="ja-JP" altLang="en-US" sz="1000" dirty="0">
                <a:solidFill>
                  <a:schemeClr val="bg1"/>
                </a:solidFill>
                <a:latin typeface="游ゴシック Light" panose="020B0300000000000000" pitchFamily="50" charset="-128"/>
                <a:ea typeface="游ゴシック Light" panose="020B0300000000000000" pitchFamily="50" charset="-128"/>
              </a:rPr>
              <a:t>広島総合病院　臨床工学技士　荒田 晋二</a:t>
            </a:r>
          </a:p>
        </p:txBody>
      </p:sp>
      <p:pic>
        <p:nvPicPr>
          <p:cNvPr id="8" name="Picture 4" descr="nihonnkouden に対する画像結果">
            <a:extLst>
              <a:ext uri="{FF2B5EF4-FFF2-40B4-BE49-F238E27FC236}">
                <a16:creationId xmlns:a16="http://schemas.microsoft.com/office/drawing/2014/main" id="{6746DCFB-5CC2-DA40-5E6F-B3E03B7BCC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25419" y="10544886"/>
            <a:ext cx="2358415" cy="362833"/>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727B5CBF-A617-587B-415F-04B7B7E97D6F}"/>
              </a:ext>
            </a:extLst>
          </p:cNvPr>
          <p:cNvSpPr txBox="1"/>
          <p:nvPr/>
        </p:nvSpPr>
        <p:spPr>
          <a:xfrm>
            <a:off x="5918882" y="3544793"/>
            <a:ext cx="1401346" cy="276999"/>
          </a:xfrm>
          <a:prstGeom prst="rect">
            <a:avLst/>
          </a:prstGeom>
          <a:noFill/>
        </p:spPr>
        <p:txBody>
          <a:bodyPr wrap="none" rtlCol="0">
            <a:spAutoFit/>
          </a:bodyPr>
          <a:lstStyle/>
          <a:p>
            <a:r>
              <a:rPr kumimoji="1" lang="ja-JP" altLang="en-US" sz="1200" b="1" dirty="0">
                <a:solidFill>
                  <a:schemeClr val="bg1"/>
                </a:solidFill>
                <a:latin typeface="Meiryo UI" panose="020B0604030504040204" pitchFamily="50" charset="-128"/>
                <a:ea typeface="Meiryo UI" panose="020B0604030504040204" pitchFamily="50" charset="-128"/>
              </a:rPr>
              <a:t>お申込みはコチラ↑</a:t>
            </a:r>
          </a:p>
        </p:txBody>
      </p:sp>
      <p:sp>
        <p:nvSpPr>
          <p:cNvPr id="19" name="台形 18">
            <a:extLst>
              <a:ext uri="{FF2B5EF4-FFF2-40B4-BE49-F238E27FC236}">
                <a16:creationId xmlns:a16="http://schemas.microsoft.com/office/drawing/2014/main" id="{F4F15433-E0B5-BB5A-D153-97A753FD2BEA}"/>
              </a:ext>
            </a:extLst>
          </p:cNvPr>
          <p:cNvSpPr/>
          <p:nvPr/>
        </p:nvSpPr>
        <p:spPr>
          <a:xfrm rot="10800000">
            <a:off x="3940431" y="-13264"/>
            <a:ext cx="4579054" cy="1352902"/>
          </a:xfrm>
          <a:prstGeom prst="trapezoid">
            <a:avLst>
              <a:gd name="adj" fmla="val 39607"/>
            </a:avLst>
          </a:prstGeom>
          <a:solidFill>
            <a:srgbClr val="00E5FF"/>
          </a:solidFill>
          <a:ln>
            <a:solidFill>
              <a:srgbClr val="00E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台形 19">
            <a:extLst>
              <a:ext uri="{FF2B5EF4-FFF2-40B4-BE49-F238E27FC236}">
                <a16:creationId xmlns:a16="http://schemas.microsoft.com/office/drawing/2014/main" id="{EF99BB1C-1DAB-8705-9300-86F9F2DADB21}"/>
              </a:ext>
            </a:extLst>
          </p:cNvPr>
          <p:cNvSpPr/>
          <p:nvPr/>
        </p:nvSpPr>
        <p:spPr>
          <a:xfrm rot="10800000">
            <a:off x="3526968" y="-13261"/>
            <a:ext cx="4869771" cy="1091934"/>
          </a:xfrm>
          <a:prstGeom prst="trapezoid">
            <a:avLst>
              <a:gd name="adj" fmla="val 3960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a:extLst>
              <a:ext uri="{FF2B5EF4-FFF2-40B4-BE49-F238E27FC236}">
                <a16:creationId xmlns:a16="http://schemas.microsoft.com/office/drawing/2014/main" id="{BA407E53-33EB-CBFA-8DC5-3FA3D281FCC5}"/>
              </a:ext>
            </a:extLst>
          </p:cNvPr>
          <p:cNvSpPr txBox="1"/>
          <p:nvPr/>
        </p:nvSpPr>
        <p:spPr>
          <a:xfrm>
            <a:off x="4085827" y="157198"/>
            <a:ext cx="3760966" cy="830997"/>
          </a:xfrm>
          <a:prstGeom prst="rect">
            <a:avLst/>
          </a:prstGeom>
          <a:noFill/>
        </p:spPr>
        <p:txBody>
          <a:bodyPr wrap="none" lIns="91440" tIns="45720" rIns="91440" bIns="45720" rtlCol="0" anchor="t">
            <a:spAutoFit/>
          </a:bodyPr>
          <a:lstStyle/>
          <a:p>
            <a:r>
              <a:rPr kumimoji="1" lang="ja-JP" altLang="en-US" sz="2400" b="1" dirty="0">
                <a:latin typeface="游ゴシック Light" panose="020B0300000000000000" pitchFamily="50" charset="-128"/>
                <a:ea typeface="游ゴシック Light" panose="020B0300000000000000" pitchFamily="50" charset="-128"/>
              </a:rPr>
              <a:t>第</a:t>
            </a:r>
            <a:r>
              <a:rPr kumimoji="1" lang="en-US" altLang="ja-JP" sz="2400" b="1" dirty="0">
                <a:latin typeface="游ゴシック Light" panose="020B0300000000000000" pitchFamily="50" charset="-128"/>
                <a:ea typeface="游ゴシック Light" panose="020B0300000000000000" pitchFamily="50" charset="-128"/>
              </a:rPr>
              <a:t>34</a:t>
            </a:r>
            <a:r>
              <a:rPr kumimoji="1" lang="ja-JP" altLang="en-US" sz="2400" b="1" dirty="0">
                <a:latin typeface="游ゴシック Light" panose="020B0300000000000000" pitchFamily="50" charset="-128"/>
                <a:ea typeface="游ゴシック Light" panose="020B0300000000000000" pitchFamily="50" charset="-128"/>
              </a:rPr>
              <a:t>回日本臨床工学会</a:t>
            </a:r>
            <a:endParaRPr kumimoji="1" lang="en-US" altLang="ja-JP" sz="2400" b="1" dirty="0">
              <a:latin typeface="游ゴシック Light" panose="020B0300000000000000" pitchFamily="50" charset="-128"/>
              <a:ea typeface="游ゴシック Light" panose="020B0300000000000000" pitchFamily="50" charset="-128"/>
            </a:endParaRPr>
          </a:p>
          <a:p>
            <a:r>
              <a:rPr lang="ja-JP" altLang="en-US" sz="2400" b="1" dirty="0">
                <a:latin typeface="游ゴシック Light" panose="020B0300000000000000" pitchFamily="50" charset="-128"/>
                <a:ea typeface="游ゴシック Light" panose="020B0300000000000000" pitchFamily="50" charset="-128"/>
              </a:rPr>
              <a:t>　　</a:t>
            </a:r>
            <a:r>
              <a:rPr kumimoji="1" lang="ja-JP" altLang="en-US" sz="2400" b="1" dirty="0">
                <a:latin typeface="游ゴシック Light" panose="020B0300000000000000" pitchFamily="50" charset="-128"/>
                <a:ea typeface="游ゴシック Light" panose="020B0300000000000000" pitchFamily="50" charset="-128"/>
              </a:rPr>
              <a:t>ハンズオンセミナー</a:t>
            </a:r>
            <a:r>
              <a:rPr kumimoji="1" lang="en-US" altLang="ja-JP" sz="2400" b="1" dirty="0">
                <a:latin typeface="游ゴシック Light" panose="020B0300000000000000" pitchFamily="50" charset="-128"/>
                <a:ea typeface="游ゴシック Light" panose="020B0300000000000000" pitchFamily="50" charset="-128"/>
              </a:rPr>
              <a:t>1</a:t>
            </a:r>
            <a:endParaRPr lang="en-US" altLang="ja-JP" sz="2400" b="1" dirty="0">
              <a:latin typeface="游ゴシック Light" panose="020B0300000000000000" pitchFamily="50" charset="-128"/>
              <a:ea typeface="游ゴシック Light" panose="020B0300000000000000" pitchFamily="50" charset="-128"/>
            </a:endParaRPr>
          </a:p>
        </p:txBody>
      </p:sp>
      <p:sp>
        <p:nvSpPr>
          <p:cNvPr id="24" name="台形 23">
            <a:extLst>
              <a:ext uri="{FF2B5EF4-FFF2-40B4-BE49-F238E27FC236}">
                <a16:creationId xmlns:a16="http://schemas.microsoft.com/office/drawing/2014/main" id="{3F5BDF8F-EE02-D987-E25F-1DDF8EA717A1}"/>
              </a:ext>
            </a:extLst>
          </p:cNvPr>
          <p:cNvSpPr/>
          <p:nvPr/>
        </p:nvSpPr>
        <p:spPr>
          <a:xfrm>
            <a:off x="-324172" y="9721703"/>
            <a:ext cx="5863729" cy="1186010"/>
          </a:xfrm>
          <a:prstGeom prst="trapezoid">
            <a:avLst>
              <a:gd name="adj" fmla="val 39607"/>
            </a:avLst>
          </a:prstGeom>
          <a:solidFill>
            <a:srgbClr val="00E5FF"/>
          </a:solidFill>
          <a:ln>
            <a:solidFill>
              <a:srgbClr val="00E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台形 24">
            <a:extLst>
              <a:ext uri="{FF2B5EF4-FFF2-40B4-BE49-F238E27FC236}">
                <a16:creationId xmlns:a16="http://schemas.microsoft.com/office/drawing/2014/main" id="{E2364F9E-D82D-1F2F-502E-59E8EE2E3549}"/>
              </a:ext>
            </a:extLst>
          </p:cNvPr>
          <p:cNvSpPr/>
          <p:nvPr/>
        </p:nvSpPr>
        <p:spPr>
          <a:xfrm>
            <a:off x="-615386" y="9442836"/>
            <a:ext cx="5863728" cy="1473690"/>
          </a:xfrm>
          <a:prstGeom prst="trapezoid">
            <a:avLst>
              <a:gd name="adj" fmla="val 3960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id="{B0D916E2-CA89-86E9-A6C8-01C5C11B9EA8}"/>
              </a:ext>
            </a:extLst>
          </p:cNvPr>
          <p:cNvSpPr/>
          <p:nvPr/>
        </p:nvSpPr>
        <p:spPr>
          <a:xfrm>
            <a:off x="261651" y="9473779"/>
            <a:ext cx="3664856" cy="1054135"/>
          </a:xfrm>
          <a:prstGeom prst="rect">
            <a:avLst/>
          </a:prstGeom>
        </p:spPr>
        <p:txBody>
          <a:bodyPr wrap="square">
            <a:spAutoFit/>
          </a:bodyPr>
          <a:lstStyle/>
          <a:p>
            <a:pPr algn="ctr">
              <a:defRPr/>
            </a:pPr>
            <a:r>
              <a:rPr lang="ja-JP" altLang="en-US" sz="1050" dirty="0">
                <a:solidFill>
                  <a:srgbClr val="0070C0"/>
                </a:solidFill>
                <a:latin typeface="游ゴシック Light" panose="020B0300000000000000" pitchFamily="50" charset="-128"/>
                <a:ea typeface="游ゴシック Light" panose="020B0300000000000000" pitchFamily="50" charset="-128"/>
                <a:cs typeface="メイリオ" panose="020B0604030504040204" pitchFamily="50" charset="-128"/>
              </a:rPr>
              <a:t>問い合わせ先</a:t>
            </a:r>
            <a:endParaRPr lang="en-US" altLang="ja-JP" sz="1050" dirty="0">
              <a:solidFill>
                <a:srgbClr val="0070C0"/>
              </a:solidFill>
              <a:latin typeface="游ゴシック Light" panose="020B0300000000000000" pitchFamily="50" charset="-128"/>
              <a:ea typeface="游ゴシック Light" panose="020B0300000000000000" pitchFamily="50" charset="-128"/>
              <a:cs typeface="メイリオ" panose="020B0604030504040204" pitchFamily="50" charset="-128"/>
            </a:endParaRPr>
          </a:p>
          <a:p>
            <a:pPr algn="ctr">
              <a:defRPr/>
            </a:pPr>
            <a:r>
              <a:rPr lang="ja-JP" altLang="en-US" sz="12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日本光電工業株式会社　中部支店　田端</a:t>
            </a:r>
          </a:p>
          <a:p>
            <a:pPr algn="ctr">
              <a:defRPr/>
            </a:pPr>
            <a:r>
              <a:rPr lang="en-US" altLang="ja-JP"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a:t>
            </a:r>
            <a:r>
              <a:rPr lang="ja-JP" altLang="en-US"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a:t>
            </a:r>
            <a:r>
              <a:rPr lang="en-US" altLang="ja-JP"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052-682-3239</a:t>
            </a:r>
          </a:p>
          <a:p>
            <a:pPr algn="ctr">
              <a:defRPr/>
            </a:pPr>
            <a:r>
              <a:rPr lang="ja-JP" altLang="en-US"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　</a:t>
            </a:r>
            <a:r>
              <a:rPr lang="en-US" altLang="ja-JP"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chubu-highcare@db.nkc.co.jp</a:t>
            </a:r>
            <a:endParaRPr lang="ja-JP" altLang="en-US"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endParaRPr>
          </a:p>
          <a:p>
            <a:pPr algn="ctr">
              <a:defRPr/>
            </a:pPr>
            <a:r>
              <a:rPr lang="ja-JP" altLang="en-US"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または弊社営業担当者までご連絡ください。</a:t>
            </a:r>
          </a:p>
          <a:p>
            <a:pPr algn="ctr">
              <a:defRPr/>
            </a:pPr>
            <a:r>
              <a:rPr lang="ja-JP" altLang="en-US" sz="1000" dirty="0">
                <a:solidFill>
                  <a:prstClr val="black"/>
                </a:solidFill>
                <a:latin typeface="游ゴシック Light" panose="020B0300000000000000" pitchFamily="50" charset="-128"/>
                <a:ea typeface="游ゴシック Light" panose="020B0300000000000000" pitchFamily="50" charset="-128"/>
                <a:cs typeface="メイリオ" panose="020B0604030504040204" pitchFamily="50" charset="-128"/>
              </a:rPr>
              <a:t>キャンセルされる場合は、問い合わせ先までご連絡ください。</a:t>
            </a:r>
          </a:p>
        </p:txBody>
      </p:sp>
      <p:pic>
        <p:nvPicPr>
          <p:cNvPr id="31" name="Picture 4" descr="nihonnkouden に対する画像結果">
            <a:extLst>
              <a:ext uri="{FF2B5EF4-FFF2-40B4-BE49-F238E27FC236}">
                <a16:creationId xmlns:a16="http://schemas.microsoft.com/office/drawing/2014/main" id="{64B78338-95CE-5E10-EA90-7BC5E44B4D5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872" y="10461314"/>
            <a:ext cx="2358415" cy="362833"/>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76DD83CC-CEF1-DE93-3EBE-88BC50D942A3}"/>
              </a:ext>
            </a:extLst>
          </p:cNvPr>
          <p:cNvPicPr>
            <a:picLocks noChangeAspect="1"/>
          </p:cNvPicPr>
          <p:nvPr/>
        </p:nvPicPr>
        <p:blipFill>
          <a:blip r:embed="rId9"/>
          <a:stretch>
            <a:fillRect/>
          </a:stretch>
        </p:blipFill>
        <p:spPr>
          <a:xfrm>
            <a:off x="6133388" y="2572311"/>
            <a:ext cx="905298" cy="924028"/>
          </a:xfrm>
          <a:prstGeom prst="rect">
            <a:avLst/>
          </a:prstGeom>
        </p:spPr>
      </p:pic>
    </p:spTree>
    <p:extLst>
      <p:ext uri="{BB962C8B-B14F-4D97-AF65-F5344CB8AC3E}">
        <p14:creationId xmlns:p14="http://schemas.microsoft.com/office/powerpoint/2010/main" val="200511980"/>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6C968CE4433984196173AA482BF9D67" ma:contentTypeVersion="18" ma:contentTypeDescription="新しいドキュメントを作成します。" ma:contentTypeScope="" ma:versionID="7a979464c8b2b1ea6aa058c55be763b6">
  <xsd:schema xmlns:xsd="http://www.w3.org/2001/XMLSchema" xmlns:xs="http://www.w3.org/2001/XMLSchema" xmlns:p="http://schemas.microsoft.com/office/2006/metadata/properties" xmlns:ns2="bb3001a9-8089-40e2-9712-8b2ecbdfcd41" xmlns:ns3="601b1b70-e76c-4b9b-87b5-b98bf48b3166" targetNamespace="http://schemas.microsoft.com/office/2006/metadata/properties" ma:root="true" ma:fieldsID="c30fe1b7c44d948a4bef6fcea0360089" ns2:_="" ns3:_="">
    <xsd:import namespace="bb3001a9-8089-40e2-9712-8b2ecbdfcd41"/>
    <xsd:import namespace="601b1b70-e76c-4b9b-87b5-b98bf48b316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3001a9-8089-40e2-9712-8b2ecbdfcd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b053ac32-7e03-4b82-88d1-ba6959e72a02"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1b1b70-e76c-4b9b-87b5-b98bf48b3166"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21" nillable="true" ma:displayName="Taxonomy Catch All Column" ma:hidden="true" ma:list="{55fe9bab-eec1-464e-87d9-4ed1e06ef26d}" ma:internalName="TaxCatchAll" ma:showField="CatchAllData" ma:web="601b1b70-e76c-4b9b-87b5-b98bf48b31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b3001a9-8089-40e2-9712-8b2ecbdfcd41">
      <Terms xmlns="http://schemas.microsoft.com/office/infopath/2007/PartnerControls"/>
    </lcf76f155ced4ddcb4097134ff3c332f>
    <TaxCatchAll xmlns="601b1b70-e76c-4b9b-87b5-b98bf48b3166" xsi:nil="true"/>
  </documentManagement>
</p:properties>
</file>

<file path=customXml/itemProps1.xml><?xml version="1.0" encoding="utf-8"?>
<ds:datastoreItem xmlns:ds="http://schemas.openxmlformats.org/officeDocument/2006/customXml" ds:itemID="{66C2DAD2-99DA-467B-966B-5DC748D8C2C8}">
  <ds:schemaRefs>
    <ds:schemaRef ds:uri="http://schemas.microsoft.com/sharepoint/v3/contenttype/forms"/>
  </ds:schemaRefs>
</ds:datastoreItem>
</file>

<file path=customXml/itemProps2.xml><?xml version="1.0" encoding="utf-8"?>
<ds:datastoreItem xmlns:ds="http://schemas.openxmlformats.org/officeDocument/2006/customXml" ds:itemID="{3ACB0BE5-33AD-4066-8E14-AF0E122F1D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3001a9-8089-40e2-9712-8b2ecbdfcd41"/>
    <ds:schemaRef ds:uri="601b1b70-e76c-4b9b-87b5-b98bf48b31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D23641-1581-458A-96F5-76CEAD642388}">
  <ds:schemaRefs>
    <ds:schemaRef ds:uri="http://schemas.microsoft.com/office/2006/metadata/properties"/>
    <ds:schemaRef ds:uri="http://schemas.microsoft.com/office/2006/documentManagement/types"/>
    <ds:schemaRef ds:uri="http://purl.org/dc/terms/"/>
    <ds:schemaRef ds:uri="601b1b70-e76c-4b9b-87b5-b98bf48b3166"/>
    <ds:schemaRef ds:uri="http://purl.org/dc/elements/1.1/"/>
    <ds:schemaRef ds:uri="bb3001a9-8089-40e2-9712-8b2ecbdfcd4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11</Template>
  <TotalTime>0</TotalTime>
  <Words>364</Words>
  <Application>Microsoft Office PowerPoint</Application>
  <PresentationFormat>ユーザー設定</PresentationFormat>
  <Paragraphs>39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 Light</vt:lpstr>
      <vt:lpstr>Arial</vt:lpstr>
      <vt:lpstr>Calibri</vt:lpstr>
      <vt:lpstr>Calibri Light</vt:lpstr>
      <vt:lpstr>11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86</cp:revision>
  <dcterms:created xsi:type="dcterms:W3CDTF">2013-07-04T11:22:33Z</dcterms:created>
  <dcterms:modified xsi:type="dcterms:W3CDTF">2024-04-05T04:10:10Z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0x010100B6C968CE4433984196173AA482BF9D67</vt:lpwstr>
  </property>
  <property fmtid="{D5CDD505-2E9C-101B-9397-08002B2CF9AE}" pid="3" name="MediaServiceImageTags">
    <vt:lpwstr/>
  </property>
</Properties>
</file>